
<file path=[Content_Types].xml><?xml version="1.0" encoding="utf-8"?>
<Types xmlns="http://schemas.openxmlformats.org/package/2006/content-types"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1.xml" ContentType="application/vnd.openxmlformats-officedocument.theme+xml"/>
  <Override PartName="/ppt/slideLayouts/slideLayout6.xml" ContentType="application/vnd.openxmlformats-officedocument.presentationml.slideLayout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presProps.xml" ContentType="application/vnd.openxmlformats-officedocument.presentationml.presProps+xml"/>
  <Default Extension="jpeg" ContentType="image/jpeg"/>
  <Default Extension="png" ContentType="image/png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Default Extension="xml" ContentType="application/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Default Extension="bin" ContentType="application/vnd.openxmlformats-officedocument.presentationml.printerSettings"/>
  <Default Extension="rels" ContentType="application/vnd.openxmlformats-package.relationships+xml"/>
  <Default Extension="pdf" ContentType="application/pdf"/>
</Types>
</file>

<file path=_rels/.rels><?xml version="1.0" encoding="UTF-8" standalone="yes"?>
<Relationships xmlns="http://schemas.openxmlformats.org/package/2006/relationships"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2918400" cy="27432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Helvetica" pitchFamily="-112" charset="0"/>
        <a:ea typeface="ＭＳ Ｐゴシック" pitchFamily="-112" charset="-128"/>
        <a:cs typeface="ＭＳ Ｐゴシック" pitchFamily="-112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Helvetica" pitchFamily="-112" charset="0"/>
        <a:ea typeface="ＭＳ Ｐゴシック" pitchFamily="-112" charset="-128"/>
        <a:cs typeface="ＭＳ Ｐゴシック" pitchFamily="-112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Helvetica" pitchFamily="-112" charset="0"/>
        <a:ea typeface="ＭＳ Ｐゴシック" pitchFamily="-112" charset="-128"/>
        <a:cs typeface="ＭＳ Ｐゴシック" pitchFamily="-112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Helvetica" pitchFamily="-112" charset="0"/>
        <a:ea typeface="ＭＳ Ｐゴシック" pitchFamily="-112" charset="-128"/>
        <a:cs typeface="ＭＳ Ｐゴシック" pitchFamily="-112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Helvetica" pitchFamily="-112" charset="0"/>
        <a:ea typeface="ＭＳ Ｐゴシック" pitchFamily="-112" charset="-128"/>
        <a:cs typeface="ＭＳ Ｐゴシック" pitchFamily="-112" charset="-128"/>
      </a:defRPr>
    </a:lvl5pPr>
    <a:lvl6pPr marL="2286000" algn="l" defTabSz="457200" rtl="0" eaLnBrk="1" latinLnBrk="0" hangingPunct="1">
      <a:defRPr sz="3200" kern="1200">
        <a:solidFill>
          <a:schemeClr val="tx1"/>
        </a:solidFill>
        <a:latin typeface="Helvetica" pitchFamily="-112" charset="0"/>
        <a:ea typeface="ＭＳ Ｐゴシック" pitchFamily="-112" charset="-128"/>
        <a:cs typeface="ＭＳ Ｐゴシック" pitchFamily="-112" charset="-128"/>
      </a:defRPr>
    </a:lvl6pPr>
    <a:lvl7pPr marL="2743200" algn="l" defTabSz="457200" rtl="0" eaLnBrk="1" latinLnBrk="0" hangingPunct="1">
      <a:defRPr sz="3200" kern="1200">
        <a:solidFill>
          <a:schemeClr val="tx1"/>
        </a:solidFill>
        <a:latin typeface="Helvetica" pitchFamily="-112" charset="0"/>
        <a:ea typeface="ＭＳ Ｐゴシック" pitchFamily="-112" charset="-128"/>
        <a:cs typeface="ＭＳ Ｐゴシック" pitchFamily="-112" charset="-128"/>
      </a:defRPr>
    </a:lvl7pPr>
    <a:lvl8pPr marL="3200400" algn="l" defTabSz="457200" rtl="0" eaLnBrk="1" latinLnBrk="0" hangingPunct="1">
      <a:defRPr sz="3200" kern="1200">
        <a:solidFill>
          <a:schemeClr val="tx1"/>
        </a:solidFill>
        <a:latin typeface="Helvetica" pitchFamily="-112" charset="0"/>
        <a:ea typeface="ＭＳ Ｐゴシック" pitchFamily="-112" charset="-128"/>
        <a:cs typeface="ＭＳ Ｐゴシック" pitchFamily="-112" charset="-128"/>
      </a:defRPr>
    </a:lvl8pPr>
    <a:lvl9pPr marL="3657600" algn="l" defTabSz="457200" rtl="0" eaLnBrk="1" latinLnBrk="0" hangingPunct="1">
      <a:defRPr sz="3200" kern="1200">
        <a:solidFill>
          <a:schemeClr val="tx1"/>
        </a:solidFill>
        <a:latin typeface="Helvetica" pitchFamily="-112" charset="0"/>
        <a:ea typeface="ＭＳ Ｐゴシック" pitchFamily="-112" charset="-128"/>
        <a:cs typeface="ＭＳ Ｐゴシック" pitchFamily="-112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  <p:clrMru>
    <a:srgbClr val="FBAE46"/>
    <a:srgbClr val="B8FDFF"/>
    <a:srgbClr val="0CC8CD"/>
    <a:srgbClr val="FFB318"/>
    <a:srgbClr val="FFF77E"/>
    <a:srgbClr val="FFFC3C"/>
    <a:srgbClr val="D8FFD5"/>
    <a:srgbClr val="91FF93"/>
    <a:srgbClr val="C7FCFF"/>
    <a:srgbClr val="F4F9F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>
    <p:restoredLeft sz="14144" autoAdjust="0"/>
    <p:restoredTop sz="90929"/>
  </p:normalViewPr>
  <p:slideViewPr>
    <p:cSldViewPr>
      <p:cViewPr varScale="1">
        <p:scale>
          <a:sx n="25" d="100"/>
          <a:sy n="25" d="100"/>
        </p:scale>
        <p:origin x="-2256" y="-160"/>
      </p:cViewPr>
      <p:guideLst>
        <p:guide orient="horz" pos="2304"/>
        <p:guide orient="horz" pos="8928"/>
        <p:guide orient="horz" pos="8352"/>
        <p:guide orient="horz" pos="16992"/>
        <p:guide pos="6624"/>
        <p:guide pos="13536"/>
        <p:guide pos="7200"/>
        <p:guide pos="14112"/>
        <p:guide pos="288"/>
        <p:guide pos="204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7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notesMaster" Target="notesMasters/notesMaster1.xml"/><Relationship Id="rId6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df>
</file>

<file path=ppt/media/image5.png>
</file>

<file path=ppt/media/image6.pdf>
</file>

<file path=ppt/media/image7.png>
</file>

<file path=ppt/media/image8.png>
</file>

<file path=ppt/media/image9.pd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71600" y="685800"/>
            <a:ext cx="41148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436BACB-0405-AB4B-BF41-1CD4916F2F28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 pitchFamily="-11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292C8D-B8E8-D845-9724-A8FAEBE640A4}" type="slidenum">
              <a:rPr lang="en-US"/>
              <a:pPr/>
              <a:t>1</a:t>
            </a:fld>
            <a:endParaRPr lang="en-US"/>
          </a:p>
        </p:txBody>
      </p:sp>
      <p:sp>
        <p:nvSpPr>
          <p:cNvPr id="6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563" y="8521700"/>
            <a:ext cx="27981275" cy="58801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125" y="15544800"/>
            <a:ext cx="23044150" cy="70104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F754E05-BA87-CD4F-8563-6DD38CC9747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44CEDBB-C1BC-A043-8FC7-36D59E1D37F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455313" y="2438400"/>
            <a:ext cx="6994525" cy="21945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68563" y="2438400"/>
            <a:ext cx="20834350" cy="21945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A9D7091-8E28-3B4A-97AD-90BABA7DBDB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B189EBD-35E5-DB40-8A7D-76158135FF0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5" y="17627600"/>
            <a:ext cx="27981275" cy="54483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5" y="11626850"/>
            <a:ext cx="27981275" cy="600075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0319896-E526-1E43-A7C4-0DE3A900DB9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68563" y="7924800"/>
            <a:ext cx="13914437" cy="1645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35400" y="7924800"/>
            <a:ext cx="13914438" cy="1645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1E681C1-6A82-8D4E-860B-EF2928C88F6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6238" y="1098550"/>
            <a:ext cx="29625925" cy="4572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6238" y="6140450"/>
            <a:ext cx="14544675" cy="2559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6238" y="8699500"/>
            <a:ext cx="14544675" cy="158051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725" y="6140450"/>
            <a:ext cx="14549438" cy="2559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725" y="8699500"/>
            <a:ext cx="14549438" cy="158051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5C91B03-D54E-7A4A-8EB6-5A077F83ECF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B8EBF05-5F38-4F44-80BE-FEFACEF009B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4B0712D-78C2-C646-BF46-DC227779516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6238" y="1092200"/>
            <a:ext cx="10829925" cy="46482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69863" y="1092200"/>
            <a:ext cx="18402300" cy="234124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6238" y="5740400"/>
            <a:ext cx="10829925" cy="18764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062DEE9-11A4-C249-89BE-72FD9A23F49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600" y="19202400"/>
            <a:ext cx="19751675" cy="22669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1600" y="2451100"/>
            <a:ext cx="19751675" cy="16459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1600" y="21469350"/>
            <a:ext cx="19751675" cy="32194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7F1F8E2-2097-CC49-8799-CEE10B22218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4" Type="http://schemas.openxmlformats.org/officeDocument/2006/relationships/slideLayout" Target="../slideLayouts/slideLayout4.xml"/><Relationship Id="rId10" Type="http://schemas.openxmlformats.org/officeDocument/2006/relationships/slideLayout" Target="../slideLayouts/slideLayout10.xml"/><Relationship Id="rId5" Type="http://schemas.openxmlformats.org/officeDocument/2006/relationships/slideLayout" Target="../slideLayouts/slideLayout5.xml"/><Relationship Id="rId7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9" Type="http://schemas.openxmlformats.org/officeDocument/2006/relationships/slideLayout" Target="../slideLayouts/slideLayout9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468563" y="2438400"/>
            <a:ext cx="27981275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44857" tIns="172428" rIns="344857" bIns="17242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468563" y="7924800"/>
            <a:ext cx="27981275" cy="1645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44857" tIns="172428" rIns="344857" bIns="17242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468563" y="24993600"/>
            <a:ext cx="68580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44857" tIns="172428" rIns="344857" bIns="172428" numCol="1" anchor="t" anchorCtr="0" compatLnSpc="1">
            <a:prstTxWarp prst="textNoShape">
              <a:avLst/>
            </a:prstTxWarp>
          </a:bodyPr>
          <a:lstStyle>
            <a:lvl1pPr defTabSz="3448050">
              <a:defRPr sz="53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247438" y="24993600"/>
            <a:ext cx="10423525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44857" tIns="172428" rIns="344857" bIns="172428" numCol="1" anchor="t" anchorCtr="0" compatLnSpc="1">
            <a:prstTxWarp prst="textNoShape">
              <a:avLst/>
            </a:prstTxWarp>
          </a:bodyPr>
          <a:lstStyle>
            <a:lvl1pPr algn="ctr" defTabSz="3448050">
              <a:defRPr sz="53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591838" y="24993600"/>
            <a:ext cx="68580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44857" tIns="172428" rIns="344857" bIns="172428" numCol="1" anchor="t" anchorCtr="0" compatLnSpc="1">
            <a:prstTxWarp prst="textNoShape">
              <a:avLst/>
            </a:prstTxWarp>
          </a:bodyPr>
          <a:lstStyle>
            <a:lvl1pPr algn="r" defTabSz="3448050">
              <a:defRPr sz="5300">
                <a:latin typeface="+mn-lt"/>
              </a:defRPr>
            </a:lvl1pPr>
          </a:lstStyle>
          <a:p>
            <a:fld id="{2A258177-035D-194B-A8A4-E21B4F6FD8A9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48050" rtl="0" fontAlgn="base">
        <a:spcBef>
          <a:spcPct val="0"/>
        </a:spcBef>
        <a:spcAft>
          <a:spcPct val="0"/>
        </a:spcAft>
        <a:defRPr sz="16600">
          <a:solidFill>
            <a:schemeClr val="tx2"/>
          </a:solidFill>
          <a:latin typeface="+mj-lt"/>
          <a:ea typeface="+mj-ea"/>
          <a:cs typeface="+mj-cs"/>
        </a:defRPr>
      </a:lvl1pPr>
      <a:lvl2pPr algn="ctr" defTabSz="3448050" rtl="0" fontAlgn="base">
        <a:spcBef>
          <a:spcPct val="0"/>
        </a:spcBef>
        <a:spcAft>
          <a:spcPct val="0"/>
        </a:spcAft>
        <a:defRPr sz="166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2pPr>
      <a:lvl3pPr algn="ctr" defTabSz="3448050" rtl="0" fontAlgn="base">
        <a:spcBef>
          <a:spcPct val="0"/>
        </a:spcBef>
        <a:spcAft>
          <a:spcPct val="0"/>
        </a:spcAft>
        <a:defRPr sz="166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3pPr>
      <a:lvl4pPr algn="ctr" defTabSz="3448050" rtl="0" fontAlgn="base">
        <a:spcBef>
          <a:spcPct val="0"/>
        </a:spcBef>
        <a:spcAft>
          <a:spcPct val="0"/>
        </a:spcAft>
        <a:defRPr sz="166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4pPr>
      <a:lvl5pPr algn="ctr" defTabSz="3448050" rtl="0" fontAlgn="base">
        <a:spcBef>
          <a:spcPct val="0"/>
        </a:spcBef>
        <a:spcAft>
          <a:spcPct val="0"/>
        </a:spcAft>
        <a:defRPr sz="166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5pPr>
      <a:lvl6pPr marL="457200" algn="ctr" defTabSz="3448050" rtl="0" fontAlgn="base">
        <a:spcBef>
          <a:spcPct val="0"/>
        </a:spcBef>
        <a:spcAft>
          <a:spcPct val="0"/>
        </a:spcAft>
        <a:defRPr sz="166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6pPr>
      <a:lvl7pPr marL="914400" algn="ctr" defTabSz="3448050" rtl="0" fontAlgn="base">
        <a:spcBef>
          <a:spcPct val="0"/>
        </a:spcBef>
        <a:spcAft>
          <a:spcPct val="0"/>
        </a:spcAft>
        <a:defRPr sz="166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7pPr>
      <a:lvl8pPr marL="1371600" algn="ctr" defTabSz="3448050" rtl="0" fontAlgn="base">
        <a:spcBef>
          <a:spcPct val="0"/>
        </a:spcBef>
        <a:spcAft>
          <a:spcPct val="0"/>
        </a:spcAft>
        <a:defRPr sz="166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8pPr>
      <a:lvl9pPr marL="1828800" algn="ctr" defTabSz="3448050" rtl="0" fontAlgn="base">
        <a:spcBef>
          <a:spcPct val="0"/>
        </a:spcBef>
        <a:spcAft>
          <a:spcPct val="0"/>
        </a:spcAft>
        <a:defRPr sz="166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9pPr>
    </p:titleStyle>
    <p:bodyStyle>
      <a:lvl1pPr marL="1293813" indent="-1293813" algn="l" defTabSz="3448050" rtl="0" fontAlgn="base">
        <a:spcBef>
          <a:spcPct val="20000"/>
        </a:spcBef>
        <a:spcAft>
          <a:spcPct val="0"/>
        </a:spcAft>
        <a:buChar char="•"/>
        <a:defRPr sz="12100">
          <a:solidFill>
            <a:schemeClr val="tx1"/>
          </a:solidFill>
          <a:latin typeface="+mn-lt"/>
          <a:ea typeface="+mn-ea"/>
          <a:cs typeface="+mn-cs"/>
        </a:defRPr>
      </a:lvl1pPr>
      <a:lvl2pPr marL="2801938" indent="-1077913" algn="l" defTabSz="3448050" rtl="0" fontAlgn="base">
        <a:spcBef>
          <a:spcPct val="20000"/>
        </a:spcBef>
        <a:spcAft>
          <a:spcPct val="0"/>
        </a:spcAft>
        <a:buChar char="–"/>
        <a:defRPr sz="10600">
          <a:solidFill>
            <a:schemeClr val="tx1"/>
          </a:solidFill>
          <a:latin typeface="+mn-lt"/>
          <a:ea typeface="+mn-ea"/>
        </a:defRPr>
      </a:lvl2pPr>
      <a:lvl3pPr marL="4310063" indent="-862013" algn="l" defTabSz="3448050" rtl="0" fontAlgn="base">
        <a:spcBef>
          <a:spcPct val="20000"/>
        </a:spcBef>
        <a:spcAft>
          <a:spcPct val="0"/>
        </a:spcAft>
        <a:buChar char="•"/>
        <a:defRPr sz="9100">
          <a:solidFill>
            <a:schemeClr val="tx1"/>
          </a:solidFill>
          <a:latin typeface="+mn-lt"/>
          <a:ea typeface="+mn-ea"/>
        </a:defRPr>
      </a:lvl3pPr>
      <a:lvl4pPr marL="6035675" indent="-863600" algn="l" defTabSz="3448050" rtl="0" fontAlgn="base">
        <a:spcBef>
          <a:spcPct val="20000"/>
        </a:spcBef>
        <a:spcAft>
          <a:spcPct val="0"/>
        </a:spcAft>
        <a:buChar char="–"/>
        <a:defRPr sz="7500">
          <a:solidFill>
            <a:schemeClr val="tx1"/>
          </a:solidFill>
          <a:latin typeface="+mn-lt"/>
          <a:ea typeface="+mn-ea"/>
        </a:defRPr>
      </a:lvl4pPr>
      <a:lvl5pPr marL="7759700" indent="-862013" algn="l" defTabSz="3448050" rtl="0" fontAlgn="base">
        <a:spcBef>
          <a:spcPct val="20000"/>
        </a:spcBef>
        <a:spcAft>
          <a:spcPct val="0"/>
        </a:spcAft>
        <a:buChar char="»"/>
        <a:defRPr sz="7500">
          <a:solidFill>
            <a:schemeClr val="tx1"/>
          </a:solidFill>
          <a:latin typeface="+mn-lt"/>
          <a:ea typeface="+mn-ea"/>
        </a:defRPr>
      </a:lvl5pPr>
      <a:lvl6pPr marL="8216900" indent="-862013" algn="l" defTabSz="3448050" rtl="0" fontAlgn="base">
        <a:spcBef>
          <a:spcPct val="20000"/>
        </a:spcBef>
        <a:spcAft>
          <a:spcPct val="0"/>
        </a:spcAft>
        <a:buChar char="»"/>
        <a:defRPr sz="7500">
          <a:solidFill>
            <a:schemeClr val="tx1"/>
          </a:solidFill>
          <a:latin typeface="+mn-lt"/>
          <a:ea typeface="+mn-ea"/>
        </a:defRPr>
      </a:lvl6pPr>
      <a:lvl7pPr marL="8674100" indent="-862013" algn="l" defTabSz="3448050" rtl="0" fontAlgn="base">
        <a:spcBef>
          <a:spcPct val="20000"/>
        </a:spcBef>
        <a:spcAft>
          <a:spcPct val="0"/>
        </a:spcAft>
        <a:buChar char="»"/>
        <a:defRPr sz="7500">
          <a:solidFill>
            <a:schemeClr val="tx1"/>
          </a:solidFill>
          <a:latin typeface="+mn-lt"/>
          <a:ea typeface="+mn-ea"/>
        </a:defRPr>
      </a:lvl7pPr>
      <a:lvl8pPr marL="9131300" indent="-862013" algn="l" defTabSz="3448050" rtl="0" fontAlgn="base">
        <a:spcBef>
          <a:spcPct val="20000"/>
        </a:spcBef>
        <a:spcAft>
          <a:spcPct val="0"/>
        </a:spcAft>
        <a:buChar char="»"/>
        <a:defRPr sz="7500">
          <a:solidFill>
            <a:schemeClr val="tx1"/>
          </a:solidFill>
          <a:latin typeface="+mn-lt"/>
          <a:ea typeface="+mn-ea"/>
        </a:defRPr>
      </a:lvl8pPr>
      <a:lvl9pPr marL="9588500" indent="-862013" algn="l" defTabSz="3448050" rtl="0" fontAlgn="base">
        <a:spcBef>
          <a:spcPct val="20000"/>
        </a:spcBef>
        <a:spcAft>
          <a:spcPct val="0"/>
        </a:spcAft>
        <a:buChar char="»"/>
        <a:defRPr sz="75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4" Type="http://schemas.openxmlformats.org/officeDocument/2006/relationships/image" Target="../media/image12.png"/><Relationship Id="rId4" Type="http://schemas.openxmlformats.org/officeDocument/2006/relationships/image" Target="../media/image2.png"/><Relationship Id="rId7" Type="http://schemas.openxmlformats.org/officeDocument/2006/relationships/image" Target="../media/image5.png"/><Relationship Id="rId11" Type="http://schemas.openxmlformats.org/officeDocument/2006/relationships/image" Target="../media/image9.pd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df"/><Relationship Id="rId16" Type="http://schemas.openxmlformats.org/officeDocument/2006/relationships/image" Target="../media/image14.png"/><Relationship Id="rId8" Type="http://schemas.openxmlformats.org/officeDocument/2006/relationships/image" Target="../media/image6.pdf"/><Relationship Id="rId13" Type="http://schemas.openxmlformats.org/officeDocument/2006/relationships/image" Target="../media/image11.png"/><Relationship Id="rId10" Type="http://schemas.openxmlformats.org/officeDocument/2006/relationships/image" Target="../media/image8.png"/><Relationship Id="rId5" Type="http://schemas.openxmlformats.org/officeDocument/2006/relationships/image" Target="../media/image3.jpeg"/><Relationship Id="rId15" Type="http://schemas.openxmlformats.org/officeDocument/2006/relationships/image" Target="../media/image13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9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Rectangle 29"/>
          <p:cNvSpPr>
            <a:spLocks noChangeArrowheads="1"/>
          </p:cNvSpPr>
          <p:nvPr/>
        </p:nvSpPr>
        <p:spPr bwMode="auto">
          <a:xfrm>
            <a:off x="0" y="-76200"/>
            <a:ext cx="32918400" cy="37338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67000">
                <a:srgbClr val="FFFFFF"/>
              </a:gs>
            </a:gsLst>
            <a:lin ang="5400000" scaled="0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6" name="Rectangle 28"/>
          <p:cNvSpPr>
            <a:spLocks noGrp="1" noChangeArrowheads="1"/>
          </p:cNvSpPr>
          <p:nvPr>
            <p:ph type="title"/>
          </p:nvPr>
        </p:nvSpPr>
        <p:spPr>
          <a:xfrm>
            <a:off x="0" y="-76200"/>
            <a:ext cx="32842200" cy="3352800"/>
          </a:xfrm>
        </p:spPr>
        <p:txBody>
          <a:bodyPr/>
          <a:lstStyle/>
          <a:p>
            <a:r>
              <a:rPr lang="en-US" sz="6000" b="1" dirty="0" smtClean="0">
                <a:ln>
                  <a:solidFill>
                    <a:srgbClr val="FBAE46"/>
                  </a:solidFill>
                </a:ln>
                <a:solidFill>
                  <a:srgbClr val="FFB318"/>
                </a:solidFill>
                <a:latin typeface="Calibri"/>
                <a:cs typeface="Calibri"/>
              </a:rPr>
              <a:t>Are </a:t>
            </a:r>
            <a:r>
              <a:rPr lang="en-US" sz="6000" b="1" dirty="0" err="1" smtClean="0">
                <a:ln>
                  <a:solidFill>
                    <a:srgbClr val="FBAE46"/>
                  </a:solidFill>
                </a:ln>
                <a:solidFill>
                  <a:srgbClr val="FFB318"/>
                </a:solidFill>
                <a:latin typeface="Calibri"/>
                <a:cs typeface="Calibri"/>
              </a:rPr>
              <a:t>Turkers</a:t>
            </a:r>
            <a:r>
              <a:rPr lang="en-US" sz="6000" b="1" dirty="0" smtClean="0">
                <a:ln>
                  <a:solidFill>
                    <a:srgbClr val="FBAE46"/>
                  </a:solidFill>
                </a:ln>
                <a:solidFill>
                  <a:srgbClr val="FFB318"/>
                </a:solidFill>
                <a:latin typeface="Calibri"/>
                <a:cs typeface="Calibri"/>
              </a:rPr>
              <a:t> like New Yorkers?</a:t>
            </a:r>
            <a:br>
              <a:rPr lang="en-US" sz="6000" b="1" dirty="0" smtClean="0">
                <a:ln>
                  <a:solidFill>
                    <a:srgbClr val="FBAE46"/>
                  </a:solidFill>
                </a:ln>
                <a:solidFill>
                  <a:srgbClr val="FFB318"/>
                </a:solidFill>
                <a:latin typeface="Calibri"/>
                <a:cs typeface="Calibri"/>
              </a:rPr>
            </a:br>
            <a:r>
              <a:rPr lang="en-US" sz="2400" dirty="0" smtClean="0">
                <a:latin typeface="Calibri"/>
                <a:cs typeface="Calibri"/>
              </a:rPr>
              <a:t/>
            </a:r>
            <a:br>
              <a:rPr lang="en-US" sz="2400" dirty="0" smtClean="0">
                <a:latin typeface="Calibri"/>
                <a:cs typeface="Calibri"/>
              </a:rPr>
            </a:br>
            <a:r>
              <a:rPr lang="en-US" sz="4000" dirty="0" smtClean="0">
                <a:solidFill>
                  <a:srgbClr val="000090"/>
                </a:solidFill>
                <a:latin typeface="Calibri"/>
                <a:cs typeface="Calibri"/>
              </a:rPr>
              <a:t>Kristal Curtis, Tim </a:t>
            </a:r>
            <a:r>
              <a:rPr lang="en-US" sz="4000" dirty="0" err="1" smtClean="0">
                <a:solidFill>
                  <a:srgbClr val="000090"/>
                </a:solidFill>
                <a:latin typeface="Calibri"/>
                <a:cs typeface="Calibri"/>
              </a:rPr>
              <a:t>Kraska</a:t>
            </a:r>
            <a:r>
              <a:rPr lang="en-US" sz="4000" dirty="0" smtClean="0">
                <a:solidFill>
                  <a:srgbClr val="000090"/>
                </a:solidFill>
                <a:latin typeface="Calibri"/>
                <a:cs typeface="Calibri"/>
              </a:rPr>
              <a:t>, Armando Fox, David Patterson</a:t>
            </a:r>
            <a:endParaRPr lang="en-US" sz="40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pic>
        <p:nvPicPr>
          <p:cNvPr id="2094" name="Picture 46" descr="ucb-sea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304800"/>
            <a:ext cx="2125663" cy="2133600"/>
          </a:xfrm>
          <a:prstGeom prst="rect">
            <a:avLst/>
          </a:prstGeom>
          <a:noFill/>
        </p:spPr>
      </p:pic>
      <p:pic>
        <p:nvPicPr>
          <p:cNvPr id="129" name="Picture 128" descr="amplab_hire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7807" y="1633725"/>
            <a:ext cx="4215393" cy="1414275"/>
          </a:xfrm>
          <a:prstGeom prst="rect">
            <a:avLst/>
          </a:prstGeom>
        </p:spPr>
      </p:pic>
      <p:pic>
        <p:nvPicPr>
          <p:cNvPr id="166" name="Picture 165" descr="kristal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46600" y="457200"/>
            <a:ext cx="2499360" cy="31242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180" name="TextBox 179"/>
          <p:cNvSpPr txBox="1"/>
          <p:nvPr/>
        </p:nvSpPr>
        <p:spPr>
          <a:xfrm>
            <a:off x="21945600" y="3403600"/>
            <a:ext cx="10439400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00090"/>
                </a:solidFill>
                <a:latin typeface="Calibri"/>
                <a:cs typeface="Calibri"/>
              </a:rPr>
              <a:t>Results</a:t>
            </a:r>
            <a:endParaRPr lang="en-US" b="1" dirty="0" smtClean="0">
              <a:solidFill>
                <a:srgbClr val="000090"/>
              </a:solidFill>
              <a:latin typeface="Calibri"/>
              <a:cs typeface="Calibri"/>
            </a:endParaRPr>
          </a:p>
          <a:p>
            <a:endParaRPr lang="en-US" dirty="0" smtClean="0">
              <a:latin typeface="Calibri"/>
              <a:cs typeface="Calibri"/>
            </a:endParaRPr>
          </a:p>
          <a:p>
            <a:pPr>
              <a:buClr>
                <a:srgbClr val="000090"/>
              </a:buClr>
              <a:buFont typeface="Arial"/>
              <a:buChar char="•"/>
            </a:pPr>
            <a:r>
              <a:rPr lang="en-US" dirty="0" smtClean="0">
                <a:latin typeface="Calibri"/>
                <a:cs typeface="Calibri"/>
              </a:rPr>
              <a:t>  Batch timing</a:t>
            </a:r>
          </a:p>
          <a:p>
            <a:pPr lvl="1">
              <a:buClr>
                <a:srgbClr val="FFB318"/>
              </a:buClr>
              <a:buFont typeface="Courier New"/>
              <a:buChar char="o"/>
            </a:pPr>
            <a:r>
              <a:rPr lang="en-US" dirty="0" smtClean="0">
                <a:latin typeface="Calibri"/>
                <a:cs typeface="Calibri"/>
              </a:rPr>
              <a:t>  Posted at 10:19am (PST)</a:t>
            </a:r>
          </a:p>
          <a:p>
            <a:pPr lvl="1">
              <a:buClr>
                <a:srgbClr val="FFB318"/>
              </a:buClr>
              <a:buFont typeface="Courier New"/>
              <a:buChar char="o"/>
            </a:pPr>
            <a:r>
              <a:rPr lang="en-US" dirty="0" smtClean="0">
                <a:latin typeface="Calibri"/>
                <a:cs typeface="Calibri"/>
              </a:rPr>
              <a:t>  Completed at 11:03am (PST)</a:t>
            </a:r>
          </a:p>
          <a:p>
            <a:pPr>
              <a:buClr>
                <a:srgbClr val="000090"/>
              </a:buClr>
              <a:buFont typeface="Arial"/>
              <a:buChar char="•"/>
            </a:pPr>
            <a:r>
              <a:rPr lang="en-US" dirty="0" smtClean="0">
                <a:latin typeface="Calibri"/>
                <a:cs typeface="Calibri"/>
              </a:rPr>
              <a:t>  Batch rewards</a:t>
            </a:r>
          </a:p>
          <a:p>
            <a:pPr lvl="1">
              <a:buClr>
                <a:srgbClr val="FFB318"/>
              </a:buClr>
              <a:buFont typeface="Courier New"/>
              <a:buChar char="o"/>
            </a:pPr>
            <a:r>
              <a:rPr lang="en-US" dirty="0" smtClean="0">
                <a:latin typeface="Calibri"/>
                <a:cs typeface="Calibri"/>
              </a:rPr>
              <a:t>  $0.05 per HIT (consulted with </a:t>
            </a:r>
            <a:r>
              <a:rPr lang="en-US" dirty="0" err="1" smtClean="0">
                <a:latin typeface="Calibri"/>
                <a:cs typeface="Calibri"/>
              </a:rPr>
              <a:t>Turkers</a:t>
            </a:r>
            <a:r>
              <a:rPr lang="en-US" dirty="0" smtClean="0">
                <a:latin typeface="Calibri"/>
                <a:cs typeface="Calibri"/>
              </a:rPr>
              <a:t> on </a:t>
            </a:r>
            <a:r>
              <a:rPr lang="en-US" dirty="0" err="1" smtClean="0">
                <a:latin typeface="Calibri"/>
                <a:cs typeface="Calibri"/>
              </a:rPr>
              <a:t>Turker</a:t>
            </a:r>
            <a:r>
              <a:rPr lang="en-US" dirty="0" smtClean="0">
                <a:latin typeface="Calibri"/>
                <a:cs typeface="Calibri"/>
              </a:rPr>
              <a:t> Nation </a:t>
            </a:r>
            <a:br>
              <a:rPr lang="en-US" dirty="0" smtClean="0">
                <a:latin typeface="Calibri"/>
                <a:cs typeface="Calibri"/>
              </a:rPr>
            </a:br>
            <a:r>
              <a:rPr lang="en-US" dirty="0" smtClean="0">
                <a:latin typeface="Calibri"/>
                <a:cs typeface="Calibri"/>
              </a:rPr>
              <a:t>     to set this reward)</a:t>
            </a:r>
          </a:p>
          <a:p>
            <a:pPr lvl="1">
              <a:buClr>
                <a:srgbClr val="FFB318"/>
              </a:buClr>
              <a:buFont typeface="Courier New"/>
              <a:buChar char="o"/>
            </a:pPr>
            <a:r>
              <a:rPr lang="en-US" dirty="0" smtClean="0">
                <a:latin typeface="Calibri"/>
                <a:cs typeface="Calibri"/>
              </a:rPr>
              <a:t>  Average hourly rate:  $3.75</a:t>
            </a:r>
          </a:p>
          <a:p>
            <a:pPr>
              <a:buClr>
                <a:srgbClr val="000090"/>
              </a:buClr>
              <a:buFont typeface="Arial"/>
              <a:buChar char="•"/>
            </a:pPr>
            <a:r>
              <a:rPr lang="en-US" dirty="0" smtClean="0">
                <a:latin typeface="Calibri"/>
                <a:cs typeface="Calibri"/>
              </a:rPr>
              <a:t>  </a:t>
            </a:r>
            <a:r>
              <a:rPr lang="en-US" dirty="0" err="1" smtClean="0">
                <a:latin typeface="Calibri"/>
                <a:cs typeface="Calibri"/>
              </a:rPr>
              <a:t>Turker</a:t>
            </a:r>
            <a:r>
              <a:rPr lang="en-US" dirty="0" smtClean="0">
                <a:latin typeface="Calibri"/>
                <a:cs typeface="Calibri"/>
              </a:rPr>
              <a:t> demographics vs. New Yorker reader demographics </a:t>
            </a:r>
            <a:br>
              <a:rPr lang="en-US" dirty="0" smtClean="0">
                <a:latin typeface="Calibri"/>
                <a:cs typeface="Calibri"/>
              </a:rPr>
            </a:br>
            <a:r>
              <a:rPr lang="en-US" dirty="0" smtClean="0">
                <a:latin typeface="Calibri"/>
                <a:cs typeface="Calibri"/>
              </a:rPr>
              <a:t>    [data for 2009, from Wikipedia]</a:t>
            </a:r>
            <a:endParaRPr lang="en-US" dirty="0">
              <a:latin typeface="Calibri"/>
              <a:cs typeface="Calibri"/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21717000" y="8839200"/>
            <a:ext cx="10515600" cy="5181600"/>
            <a:chOff x="21717000" y="10134600"/>
            <a:chExt cx="10515600" cy="5181600"/>
          </a:xfrm>
        </p:grpSpPr>
        <p:pic>
          <p:nvPicPr>
            <p:cNvPr id="188" name="Picture 187" descr="turker-ages.pdf"/>
            <p:cNvPicPr>
              <a:picLocks noChangeAspect="1"/>
            </p:cNvPicPr>
            <p:nvPr/>
          </p:nvPicPr>
          <mc:AlternateContent>
            <mc:Choice xmlns:ma="http://schemas.microsoft.com/office/mac/drawingml/2008/main" Requires="ma">
              <p:blipFill>
                <a:blip r:embed="rId6"/>
                <a:stretch>
                  <a:fillRect/>
                </a:stretch>
              </p:blipFill>
            </mc:Choice>
            <mc:Fallback>
              <p:blipFill>
                <a:blip r:embed="rId7"/>
                <a:stretch>
                  <a:fillRect/>
                </a:stretch>
              </p:blipFill>
            </mc:Fallback>
          </mc:AlternateContent>
          <p:spPr>
            <a:xfrm>
              <a:off x="27051000" y="10134600"/>
              <a:ext cx="5181600" cy="5181600"/>
            </a:xfrm>
            <a:prstGeom prst="rect">
              <a:avLst/>
            </a:prstGeom>
          </p:spPr>
        </p:pic>
        <p:pic>
          <p:nvPicPr>
            <p:cNvPr id="190" name="Picture 189" descr="turker-income.pdf"/>
            <p:cNvPicPr>
              <a:picLocks noChangeAspect="1"/>
            </p:cNvPicPr>
            <p:nvPr/>
          </p:nvPicPr>
          <mc:AlternateContent>
            <mc:Choice xmlns:ma="http://schemas.microsoft.com/office/mac/drawingml/2008/main" Requires="ma">
              <p:blipFill>
                <a:blip r:embed="rId8"/>
                <a:stretch>
                  <a:fillRect/>
                </a:stretch>
              </p:blipFill>
            </mc:Choice>
            <mc:Fallback>
              <p:blipFill>
                <a:blip r:embed="rId9"/>
                <a:stretch>
                  <a:fillRect/>
                </a:stretch>
              </p:blipFill>
            </mc:Fallback>
          </mc:AlternateContent>
          <p:spPr>
            <a:xfrm>
              <a:off x="21717000" y="10134600"/>
              <a:ext cx="5181600" cy="5181600"/>
            </a:xfrm>
            <a:prstGeom prst="rect">
              <a:avLst/>
            </a:prstGeom>
          </p:spPr>
        </p:pic>
      </p:grpSp>
      <p:pic>
        <p:nvPicPr>
          <p:cNvPr id="192" name="Picture 191" descr="world-heatmap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45800" y="14630400"/>
            <a:ext cx="7239000" cy="5511751"/>
          </a:xfrm>
          <a:prstGeom prst="rect">
            <a:avLst/>
          </a:prstGeom>
        </p:spPr>
      </p:pic>
      <p:pic>
        <p:nvPicPr>
          <p:cNvPr id="193" name="Picture 192" descr="turker-votes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11"/>
              <a:stretch>
                <a:fillRect/>
              </a:stretch>
            </p:blipFill>
          </mc:Choice>
          <mc:Fallback>
            <p:blipFill>
              <a:blip r:embed="rId12"/>
              <a:stretch>
                <a:fillRect/>
              </a:stretch>
            </p:blipFill>
          </mc:Fallback>
        </mc:AlternateContent>
        <p:spPr>
          <a:xfrm>
            <a:off x="21564600" y="20726400"/>
            <a:ext cx="6400800" cy="6400800"/>
          </a:xfrm>
          <a:prstGeom prst="rect">
            <a:avLst/>
          </a:prstGeom>
        </p:spPr>
      </p:pic>
      <p:grpSp>
        <p:nvGrpSpPr>
          <p:cNvPr id="200" name="Group 199"/>
          <p:cNvGrpSpPr/>
          <p:nvPr/>
        </p:nvGrpSpPr>
        <p:grpSpPr>
          <a:xfrm>
            <a:off x="457200" y="3505200"/>
            <a:ext cx="9829800" cy="23317200"/>
            <a:chOff x="457200" y="3581400"/>
            <a:chExt cx="9829800" cy="23317200"/>
          </a:xfrm>
        </p:grpSpPr>
        <p:pic>
          <p:nvPicPr>
            <p:cNvPr id="176" name="Picture 175" descr="Picture 5.png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295400" y="11139004"/>
              <a:ext cx="8063492" cy="8825396"/>
            </a:xfrm>
            <a:prstGeom prst="rect">
              <a:avLst/>
            </a:prstGeom>
          </p:spPr>
        </p:pic>
        <p:sp>
          <p:nvSpPr>
            <p:cNvPr id="177" name="TextBox 176"/>
            <p:cNvSpPr txBox="1"/>
            <p:nvPr/>
          </p:nvSpPr>
          <p:spPr>
            <a:xfrm>
              <a:off x="457200" y="3581400"/>
              <a:ext cx="9829800" cy="7602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000090"/>
                  </a:solidFill>
                  <a:latin typeface="Calibri"/>
                  <a:cs typeface="Calibri"/>
                </a:rPr>
                <a:t>Problem Description</a:t>
              </a:r>
              <a:br>
                <a:rPr lang="en-US" sz="3600" b="1" dirty="0" smtClean="0">
                  <a:solidFill>
                    <a:srgbClr val="000090"/>
                  </a:solidFill>
                  <a:latin typeface="Calibri"/>
                  <a:cs typeface="Calibri"/>
                </a:rPr>
              </a:br>
              <a:endParaRPr lang="en-US" sz="3600" b="1" dirty="0" smtClean="0">
                <a:solidFill>
                  <a:srgbClr val="000090"/>
                </a:solidFill>
                <a:latin typeface="Calibri"/>
                <a:cs typeface="Calibri"/>
              </a:endParaRP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</a:t>
              </a:r>
              <a:r>
                <a:rPr lang="en-US" dirty="0" err="1" smtClean="0">
                  <a:latin typeface="Calibri"/>
                  <a:cs typeface="Calibri"/>
                </a:rPr>
                <a:t>Crowdsourcing</a:t>
              </a:r>
              <a:r>
                <a:rPr lang="en-US" dirty="0" smtClean="0">
                  <a:latin typeface="Calibri"/>
                  <a:cs typeface="Calibri"/>
                </a:rPr>
                <a:t> is an exciting new opportunity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Mechanical Turk is a flexible way to participate in crowd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sourcing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Our goal:  explore what kinds of tasks we can expect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</a:t>
              </a:r>
              <a:r>
                <a:rPr lang="en-US" dirty="0" err="1" smtClean="0">
                  <a:latin typeface="Calibri"/>
                  <a:cs typeface="Calibri"/>
                </a:rPr>
                <a:t>Turkers</a:t>
              </a:r>
              <a:r>
                <a:rPr lang="en-US" dirty="0" smtClean="0">
                  <a:latin typeface="Calibri"/>
                  <a:cs typeface="Calibri"/>
                </a:rPr>
                <a:t> to do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Can we expect </a:t>
              </a:r>
              <a:r>
                <a:rPr lang="en-US" dirty="0" err="1" smtClean="0">
                  <a:latin typeface="Calibri"/>
                  <a:cs typeface="Calibri"/>
                </a:rPr>
                <a:t>Turkers</a:t>
              </a:r>
              <a:r>
                <a:rPr lang="en-US" dirty="0" smtClean="0">
                  <a:latin typeface="Calibri"/>
                  <a:cs typeface="Calibri"/>
                </a:rPr>
                <a:t> to weigh in on matters involving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cultural knowledge/common sense?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Our experiment:  Do </a:t>
              </a:r>
              <a:r>
                <a:rPr lang="en-US" dirty="0" err="1" smtClean="0">
                  <a:latin typeface="Calibri"/>
                  <a:cs typeface="Calibri"/>
                </a:rPr>
                <a:t>Turkers</a:t>
              </a:r>
              <a:r>
                <a:rPr lang="en-US" dirty="0" smtClean="0">
                  <a:latin typeface="Calibri"/>
                  <a:cs typeface="Calibri"/>
                </a:rPr>
                <a:t> have the same sense of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humor as New Yorker readers?</a:t>
              </a:r>
            </a:p>
            <a:p>
              <a:pPr lvl="1">
                <a:buClr>
                  <a:srgbClr val="FFB318"/>
                </a:buClr>
                <a:buFont typeface="Courier New"/>
                <a:buChar char="o"/>
              </a:pPr>
              <a:r>
                <a:rPr lang="en-US" dirty="0" smtClean="0">
                  <a:latin typeface="Calibri"/>
                  <a:cs typeface="Calibri"/>
                </a:rPr>
                <a:t>  Compare results from New Yorker cartoon caption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 contest to </a:t>
              </a:r>
              <a:r>
                <a:rPr lang="en-US" dirty="0" err="1" smtClean="0">
                  <a:latin typeface="Calibri"/>
                  <a:cs typeface="Calibri"/>
                </a:rPr>
                <a:t>Turkers</a:t>
              </a:r>
              <a:r>
                <a:rPr lang="en-US" dirty="0" smtClean="0">
                  <a:latin typeface="Calibri"/>
                  <a:cs typeface="Calibri"/>
                </a:rPr>
                <a:t>’ favorite captions</a:t>
              </a:r>
            </a:p>
            <a:p>
              <a:pPr lvl="1">
                <a:buClr>
                  <a:srgbClr val="FFB318"/>
                </a:buClr>
                <a:buFont typeface="Courier New"/>
                <a:buChar char="o"/>
              </a:pPr>
              <a:r>
                <a:rPr lang="en-US" dirty="0" smtClean="0">
                  <a:latin typeface="Calibri"/>
                  <a:cs typeface="Calibri"/>
                </a:rPr>
                <a:t>  Would expect them to diverge</a:t>
              </a:r>
            </a:p>
            <a:p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178" name="TextBox 177"/>
            <p:cNvSpPr txBox="1"/>
            <p:nvPr/>
          </p:nvSpPr>
          <p:spPr>
            <a:xfrm>
              <a:off x="457200" y="20404515"/>
              <a:ext cx="9829800" cy="6494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000090"/>
                  </a:solidFill>
                  <a:latin typeface="Calibri"/>
                  <a:cs typeface="Calibri"/>
                </a:rPr>
                <a:t>Related Work</a:t>
              </a:r>
            </a:p>
            <a:p>
              <a:endParaRPr lang="en-US" dirty="0" smtClean="0">
                <a:latin typeface="Calibri"/>
                <a:cs typeface="Calibri"/>
              </a:endParaRP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This work is related to studies of the demographics of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Mechanical Turk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Lots of interesting results in this sphere from </a:t>
              </a:r>
              <a:r>
                <a:rPr lang="en-US" dirty="0" err="1" smtClean="0">
                  <a:latin typeface="Calibri"/>
                  <a:cs typeface="Calibri"/>
                </a:rPr>
                <a:t>Panos</a:t>
              </a:r>
              <a:r>
                <a:rPr lang="en-US" dirty="0" smtClean="0">
                  <a:latin typeface="Calibri"/>
                  <a:cs typeface="Calibri"/>
                </a:rPr>
                <a:t>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</a:t>
              </a:r>
              <a:r>
                <a:rPr lang="en-US" dirty="0" err="1" smtClean="0">
                  <a:latin typeface="Calibri"/>
                  <a:cs typeface="Calibri"/>
                </a:rPr>
                <a:t>Ipeirotis</a:t>
              </a:r>
              <a:r>
                <a:rPr lang="en-US" dirty="0" smtClean="0">
                  <a:latin typeface="Calibri"/>
                  <a:cs typeface="Calibri"/>
                </a:rPr>
                <a:t> (NYU)</a:t>
              </a:r>
            </a:p>
            <a:p>
              <a:pPr lvl="1">
                <a:buClr>
                  <a:srgbClr val="FFB318"/>
                </a:buClr>
                <a:buFont typeface="Courier New"/>
                <a:buChar char="o"/>
              </a:pPr>
              <a:r>
                <a:rPr lang="en-US" dirty="0" smtClean="0">
                  <a:latin typeface="Calibri"/>
                  <a:cs typeface="Calibri"/>
                </a:rPr>
                <a:t>  Most </a:t>
              </a:r>
              <a:r>
                <a:rPr lang="en-US" dirty="0" err="1" smtClean="0">
                  <a:latin typeface="Calibri"/>
                  <a:cs typeface="Calibri"/>
                </a:rPr>
                <a:t>Turkers</a:t>
              </a:r>
              <a:r>
                <a:rPr lang="en-US" dirty="0" smtClean="0">
                  <a:latin typeface="Calibri"/>
                  <a:cs typeface="Calibri"/>
                </a:rPr>
                <a:t> are from either the US (50%) or India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 (40%), probably because Amazon supports paying in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 local currencies in these countries</a:t>
              </a:r>
            </a:p>
            <a:p>
              <a:pPr lvl="1">
                <a:buClr>
                  <a:srgbClr val="FFB318"/>
                </a:buClr>
                <a:buFont typeface="Courier New"/>
                <a:buChar char="o"/>
              </a:pPr>
              <a:r>
                <a:rPr lang="en-US" dirty="0" smtClean="0">
                  <a:latin typeface="Calibri"/>
                  <a:cs typeface="Calibri"/>
                </a:rPr>
                <a:t>  They’re usually younger and less affluent than the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 general population</a:t>
              </a:r>
            </a:p>
            <a:p>
              <a:pPr lvl="1">
                <a:buClr>
                  <a:srgbClr val="FFB318"/>
                </a:buClr>
                <a:buFont typeface="Courier New"/>
                <a:buChar char="o"/>
              </a:pPr>
              <a:r>
                <a:rPr lang="en-US" dirty="0" smtClean="0">
                  <a:latin typeface="Calibri"/>
                  <a:cs typeface="Calibri"/>
                </a:rPr>
                <a:t>  More women participate in the US, while more men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 participate in India</a:t>
              </a:r>
              <a:endParaRPr lang="en-US" dirty="0">
                <a:latin typeface="Calibri"/>
                <a:cs typeface="Calibri"/>
              </a:endParaRPr>
            </a:p>
          </p:txBody>
        </p:sp>
        <p:cxnSp>
          <p:nvCxnSpPr>
            <p:cNvPr id="195" name="Straight Connector 194"/>
            <p:cNvCxnSpPr/>
            <p:nvPr/>
          </p:nvCxnSpPr>
          <p:spPr bwMode="auto">
            <a:xfrm flipV="1">
              <a:off x="457200" y="4267200"/>
              <a:ext cx="9677400" cy="76200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rgbClr val="FFB31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9" name="Straight Connector 198"/>
            <p:cNvCxnSpPr/>
            <p:nvPr/>
          </p:nvCxnSpPr>
          <p:spPr bwMode="auto">
            <a:xfrm flipV="1">
              <a:off x="457200" y="21107400"/>
              <a:ext cx="9677400" cy="76200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rgbClr val="FFB31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03" name="Group 202"/>
          <p:cNvGrpSpPr/>
          <p:nvPr/>
        </p:nvGrpSpPr>
        <p:grpSpPr>
          <a:xfrm>
            <a:off x="11201400" y="3454400"/>
            <a:ext cx="10668000" cy="23063200"/>
            <a:chOff x="10744200" y="3454400"/>
            <a:chExt cx="10668000" cy="23063200"/>
          </a:xfrm>
        </p:grpSpPr>
        <p:sp>
          <p:nvSpPr>
            <p:cNvPr id="179" name="TextBox 178"/>
            <p:cNvSpPr txBox="1"/>
            <p:nvPr/>
          </p:nvSpPr>
          <p:spPr>
            <a:xfrm>
              <a:off x="10744200" y="3454400"/>
              <a:ext cx="10668000" cy="56323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>
                  <a:solidFill>
                    <a:srgbClr val="000090"/>
                  </a:solidFill>
                  <a:latin typeface="Calibri"/>
                  <a:cs typeface="Calibri"/>
                </a:rPr>
                <a:t>HIT Design/Evolution</a:t>
              </a:r>
              <a:br>
                <a:rPr lang="en-US" sz="3600" b="1" dirty="0" smtClean="0">
                  <a:solidFill>
                    <a:srgbClr val="000090"/>
                  </a:solidFill>
                  <a:latin typeface="Calibri"/>
                  <a:cs typeface="Calibri"/>
                </a:rPr>
              </a:br>
              <a:endParaRPr lang="en-US" sz="3600" b="1" dirty="0" smtClean="0">
                <a:solidFill>
                  <a:srgbClr val="000090"/>
                </a:solidFill>
                <a:latin typeface="Calibri"/>
                <a:cs typeface="Calibri"/>
              </a:endParaRP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Went through several iterations to design the Human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Intelligence Task (HIT)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Sources of feedback:</a:t>
              </a:r>
            </a:p>
            <a:p>
              <a:pPr lvl="1">
                <a:buClr>
                  <a:srgbClr val="FFB318"/>
                </a:buClr>
                <a:buFont typeface="Courier New"/>
                <a:buChar char="o"/>
              </a:pPr>
              <a:r>
                <a:rPr lang="en-US" dirty="0" smtClean="0">
                  <a:latin typeface="Calibri"/>
                  <a:cs typeface="Calibri"/>
                </a:rPr>
                <a:t>  Input field in the original HIT</a:t>
              </a:r>
            </a:p>
            <a:p>
              <a:pPr lvl="1">
                <a:buClr>
                  <a:srgbClr val="FFB318"/>
                </a:buClr>
                <a:buFont typeface="Courier New"/>
                <a:buChar char="o"/>
              </a:pPr>
              <a:r>
                <a:rPr lang="en-US" dirty="0" smtClean="0">
                  <a:latin typeface="Calibri"/>
                  <a:cs typeface="Calibri"/>
                </a:rPr>
                <a:t>  </a:t>
              </a:r>
              <a:r>
                <a:rPr lang="en-US" dirty="0" err="1" smtClean="0">
                  <a:latin typeface="Calibri"/>
                  <a:cs typeface="Calibri"/>
                </a:rPr>
                <a:t>Turker</a:t>
              </a:r>
              <a:r>
                <a:rPr lang="en-US" dirty="0" smtClean="0">
                  <a:latin typeface="Calibri"/>
                  <a:cs typeface="Calibri"/>
                </a:rPr>
                <a:t> Nation (</a:t>
              </a:r>
              <a:r>
                <a:rPr lang="en-US" dirty="0" err="1" smtClean="0">
                  <a:latin typeface="Calibri"/>
                  <a:cs typeface="Calibri"/>
                </a:rPr>
                <a:t>www.turkernation.com</a:t>
              </a:r>
              <a:r>
                <a:rPr lang="en-US" dirty="0" smtClean="0">
                  <a:latin typeface="Calibri"/>
                  <a:cs typeface="Calibri"/>
                </a:rPr>
                <a:t>), a message board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 used by </a:t>
              </a:r>
              <a:r>
                <a:rPr lang="en-US" dirty="0" err="1" smtClean="0">
                  <a:latin typeface="Calibri"/>
                  <a:cs typeface="Calibri"/>
                </a:rPr>
                <a:t>Turkers</a:t>
              </a:r>
              <a:r>
                <a:rPr lang="en-US" dirty="0" smtClean="0">
                  <a:latin typeface="Calibri"/>
                  <a:cs typeface="Calibri"/>
                </a:rPr>
                <a:t> to communicate about good/bad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 requestors (the people actually issuing the </a:t>
              </a:r>
              <a:r>
                <a:rPr lang="en-US" dirty="0" err="1" smtClean="0">
                  <a:latin typeface="Calibri"/>
                  <a:cs typeface="Calibri"/>
                </a:rPr>
                <a:t>HITs</a:t>
              </a:r>
              <a:r>
                <a:rPr lang="en-US" dirty="0" smtClean="0">
                  <a:latin typeface="Calibri"/>
                  <a:cs typeface="Calibri"/>
                </a:rPr>
                <a:t>),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 interesting </a:t>
              </a:r>
              <a:r>
                <a:rPr lang="en-US" dirty="0" err="1" smtClean="0">
                  <a:latin typeface="Calibri"/>
                  <a:cs typeface="Calibri"/>
                </a:rPr>
                <a:t>HITs</a:t>
              </a:r>
              <a:r>
                <a:rPr lang="en-US" dirty="0" smtClean="0">
                  <a:latin typeface="Calibri"/>
                  <a:cs typeface="Calibri"/>
                </a:rPr>
                <a:t>, etc.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Actual HIT:</a:t>
              </a:r>
              <a:endParaRPr lang="en-US" dirty="0">
                <a:latin typeface="Calibri"/>
                <a:cs typeface="Calibri"/>
              </a:endParaRPr>
            </a:p>
          </p:txBody>
        </p:sp>
        <p:grpSp>
          <p:nvGrpSpPr>
            <p:cNvPr id="185" name="Group 184"/>
            <p:cNvGrpSpPr/>
            <p:nvPr/>
          </p:nvGrpSpPr>
          <p:grpSpPr>
            <a:xfrm>
              <a:off x="10770769" y="9474342"/>
              <a:ext cx="9346031" cy="16293701"/>
              <a:chOff x="10820400" y="8839200"/>
              <a:chExt cx="9346031" cy="16293701"/>
            </a:xfrm>
          </p:grpSpPr>
          <p:pic>
            <p:nvPicPr>
              <p:cNvPr id="182" name="Picture 181" descr="hit-part1.png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820400" y="8839200"/>
                <a:ext cx="9346031" cy="7136508"/>
              </a:xfrm>
              <a:prstGeom prst="rect">
                <a:avLst/>
              </a:prstGeom>
            </p:spPr>
          </p:pic>
          <p:pic>
            <p:nvPicPr>
              <p:cNvPr id="183" name="Picture 182" descr="hit-part2.png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125200" y="16154400"/>
                <a:ext cx="6374603" cy="5625397"/>
              </a:xfrm>
              <a:prstGeom prst="rect">
                <a:avLst/>
              </a:prstGeom>
            </p:spPr>
          </p:pic>
          <p:pic>
            <p:nvPicPr>
              <p:cNvPr id="184" name="Picture 183" descr="hit-part3.png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1125200" y="21945600"/>
                <a:ext cx="6831746" cy="3187301"/>
              </a:xfrm>
              <a:prstGeom prst="rect">
                <a:avLst/>
              </a:prstGeom>
            </p:spPr>
          </p:pic>
        </p:grpSp>
        <p:sp>
          <p:nvSpPr>
            <p:cNvPr id="186" name="TextBox 185"/>
            <p:cNvSpPr txBox="1"/>
            <p:nvPr/>
          </p:nvSpPr>
          <p:spPr>
            <a:xfrm>
              <a:off x="16078200" y="13576043"/>
              <a:ext cx="5029200" cy="55092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000090"/>
                  </a:solidFill>
                  <a:latin typeface="Calibri"/>
                  <a:cs typeface="Calibri"/>
                </a:rPr>
                <a:t>Techniques Used: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Scraped data from New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Yorker website (used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</a:t>
              </a:r>
              <a:r>
                <a:rPr lang="en-US" dirty="0" err="1" smtClean="0">
                  <a:latin typeface="Calibri"/>
                  <a:cs typeface="Calibri"/>
                </a:rPr>
                <a:t>hpricot</a:t>
              </a:r>
              <a:r>
                <a:rPr lang="en-US" dirty="0" smtClean="0">
                  <a:latin typeface="Calibri"/>
                  <a:cs typeface="Calibri"/>
                </a:rPr>
                <a:t> &amp; </a:t>
              </a:r>
              <a:r>
                <a:rPr lang="en-US" dirty="0" err="1" smtClean="0">
                  <a:latin typeface="Calibri"/>
                  <a:cs typeface="Calibri"/>
                </a:rPr>
                <a:t>XPath</a:t>
              </a:r>
              <a:r>
                <a:rPr lang="en-US" dirty="0" smtClean="0">
                  <a:latin typeface="Calibri"/>
                  <a:cs typeface="Calibri"/>
                </a:rPr>
                <a:t>)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Used JavaScript to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randomly shuffle the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captions (otherwise first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one is always the actual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winner)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Used JavaScript to capture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the </a:t>
              </a:r>
              <a:r>
                <a:rPr lang="en-US" dirty="0" err="1" smtClean="0">
                  <a:latin typeface="Calibri"/>
                  <a:cs typeface="Calibri"/>
                </a:rPr>
                <a:t>Turkers</a:t>
              </a:r>
              <a:r>
                <a:rPr lang="en-US" dirty="0" smtClean="0">
                  <a:latin typeface="Calibri"/>
                  <a:cs typeface="Calibri"/>
                </a:rPr>
                <a:t>’ IP addresses</a:t>
              </a:r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16002000" y="21500843"/>
              <a:ext cx="4724400" cy="50167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000090"/>
                  </a:solidFill>
                  <a:latin typeface="Calibri"/>
                  <a:cs typeface="Calibri"/>
                </a:rPr>
                <a:t>HIT Batch Details: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One HIT template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50 distinct </a:t>
              </a:r>
              <a:r>
                <a:rPr lang="en-US" dirty="0" err="1" smtClean="0">
                  <a:latin typeface="Calibri"/>
                  <a:cs typeface="Calibri"/>
                </a:rPr>
                <a:t>HITs</a:t>
              </a:r>
              <a:r>
                <a:rPr lang="en-US" dirty="0" smtClean="0">
                  <a:latin typeface="Calibri"/>
                  <a:cs typeface="Calibri"/>
                </a:rPr>
                <a:t>, each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with a different New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Yorker cartoon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25 assignments per HIT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1250 responses total</a:t>
              </a:r>
            </a:p>
            <a:p>
              <a:pPr>
                <a:buClr>
                  <a:srgbClr val="000090"/>
                </a:buClr>
                <a:buFont typeface="Arial"/>
                <a:buChar char="•"/>
              </a:pPr>
              <a:r>
                <a:rPr lang="en-US" dirty="0" smtClean="0">
                  <a:latin typeface="Calibri"/>
                  <a:cs typeface="Calibri"/>
                </a:rPr>
                <a:t>  Workers can do multiple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</a:t>
              </a:r>
              <a:r>
                <a:rPr lang="en-US" dirty="0" err="1" smtClean="0">
                  <a:latin typeface="Calibri"/>
                  <a:cs typeface="Calibri"/>
                </a:rPr>
                <a:t>HITs</a:t>
              </a:r>
              <a:r>
                <a:rPr lang="en-US" dirty="0" smtClean="0">
                  <a:latin typeface="Calibri"/>
                  <a:cs typeface="Calibri"/>
                </a:rPr>
                <a:t>, but only one </a:t>
              </a:r>
              <a:br>
                <a:rPr lang="en-US" dirty="0" smtClean="0">
                  <a:latin typeface="Calibri"/>
                  <a:cs typeface="Calibri"/>
                </a:rPr>
              </a:br>
              <a:r>
                <a:rPr lang="en-US" dirty="0" smtClean="0">
                  <a:latin typeface="Calibri"/>
                  <a:cs typeface="Calibri"/>
                </a:rPr>
                <a:t>    assignment per HIT</a:t>
              </a:r>
              <a:endParaRPr lang="en-US" dirty="0">
                <a:latin typeface="Calibri"/>
                <a:cs typeface="Calibri"/>
              </a:endParaRPr>
            </a:p>
          </p:txBody>
        </p:sp>
        <p:cxnSp>
          <p:nvCxnSpPr>
            <p:cNvPr id="201" name="Straight Connector 200"/>
            <p:cNvCxnSpPr/>
            <p:nvPr/>
          </p:nvCxnSpPr>
          <p:spPr bwMode="auto">
            <a:xfrm flipV="1">
              <a:off x="10744200" y="4123268"/>
              <a:ext cx="9677400" cy="76200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rgbClr val="FFB318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202" name="Straight Connector 201"/>
          <p:cNvCxnSpPr/>
          <p:nvPr/>
        </p:nvCxnSpPr>
        <p:spPr bwMode="auto">
          <a:xfrm flipV="1">
            <a:off x="21945600" y="4038600"/>
            <a:ext cx="9677400" cy="7620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B31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0" name="TextBox 209"/>
          <p:cNvSpPr txBox="1"/>
          <p:nvPr/>
        </p:nvSpPr>
        <p:spPr>
          <a:xfrm>
            <a:off x="22021800" y="13944600"/>
            <a:ext cx="9982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0090"/>
              </a:buClr>
              <a:buFont typeface="Arial"/>
              <a:buChar char="•"/>
            </a:pPr>
            <a:r>
              <a:rPr lang="en-US" dirty="0" smtClean="0">
                <a:latin typeface="Calibri"/>
                <a:cs typeface="Calibri"/>
              </a:rPr>
              <a:t>  </a:t>
            </a:r>
            <a:r>
              <a:rPr lang="en-US" dirty="0" err="1" smtClean="0">
                <a:latin typeface="Calibri"/>
                <a:cs typeface="Calibri"/>
              </a:rPr>
              <a:t>Heatmap</a:t>
            </a:r>
            <a:r>
              <a:rPr lang="en-US" dirty="0" smtClean="0">
                <a:latin typeface="Calibri"/>
                <a:cs typeface="Calibri"/>
              </a:rPr>
              <a:t> of </a:t>
            </a:r>
            <a:r>
              <a:rPr lang="en-US" dirty="0" err="1" smtClean="0">
                <a:latin typeface="Calibri"/>
                <a:cs typeface="Calibri"/>
              </a:rPr>
              <a:t>Turker</a:t>
            </a:r>
            <a:r>
              <a:rPr lang="en-US" dirty="0" smtClean="0">
                <a:latin typeface="Calibri"/>
                <a:cs typeface="Calibri"/>
              </a:rPr>
              <a:t> Locations (based on IP)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211" name="TextBox 210"/>
          <p:cNvSpPr txBox="1"/>
          <p:nvPr/>
        </p:nvSpPr>
        <p:spPr>
          <a:xfrm>
            <a:off x="22021800" y="20217824"/>
            <a:ext cx="9982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0090"/>
              </a:buClr>
              <a:buFont typeface="Arial"/>
              <a:buChar char="•"/>
            </a:pPr>
            <a:r>
              <a:rPr lang="en-US" dirty="0" smtClean="0">
                <a:latin typeface="Calibri"/>
                <a:cs typeface="Calibri"/>
              </a:rPr>
              <a:t>  </a:t>
            </a:r>
            <a:r>
              <a:rPr lang="en-US" dirty="0" err="1" smtClean="0">
                <a:latin typeface="Calibri"/>
                <a:cs typeface="Calibri"/>
              </a:rPr>
              <a:t>Turkers</a:t>
            </a:r>
            <a:r>
              <a:rPr lang="en-US" dirty="0" smtClean="0">
                <a:latin typeface="Calibri"/>
                <a:cs typeface="Calibri"/>
              </a:rPr>
              <a:t>’ voting results</a:t>
            </a:r>
            <a:endParaRPr lang="en-US" dirty="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pitchFamily="-112" charset="0"/>
            <a:ea typeface="ＭＳ Ｐゴシック" pitchFamily="-112" charset="-128"/>
            <a:cs typeface="ＭＳ Ｐゴシック" pitchFamily="-112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pitchFamily="-112" charset="0"/>
            <a:ea typeface="ＭＳ Ｐゴシック" pitchFamily="-112" charset="-128"/>
            <a:cs typeface="ＭＳ Ｐゴシック" pitchFamily="-112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2799</TotalTime>
  <Words>491</Words>
  <Application>Microsoft PowerPoint</Application>
  <PresentationFormat>Custom</PresentationFormat>
  <Paragraphs>44</Paragraphs>
  <Slides>1</Slides>
  <Notes>1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Blank Presentation</vt:lpstr>
      <vt:lpstr>Are Turkers like New Yorkers?  Kristal Curtis, Tim Kraska, Armando Fox, David Patterson</vt:lpstr>
    </vt:vector>
  </TitlesOfParts>
  <Company>UC Berkeley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 Title: Use Upper and Lower Case Author 1, Author 2, … Author N</dc:title>
  <dc:creator>George Porter</dc:creator>
  <cp:lastModifiedBy>Kristal Sauer</cp:lastModifiedBy>
  <cp:revision>238</cp:revision>
  <cp:lastPrinted>2008-06-02T08:08:33Z</cp:lastPrinted>
  <dcterms:created xsi:type="dcterms:W3CDTF">2010-12-07T00:10:24Z</dcterms:created>
  <dcterms:modified xsi:type="dcterms:W3CDTF">2010-12-07T23:51:31Z</dcterms:modified>
</cp:coreProperties>
</file>

<file path=docProps/thumbnail.jpeg>
</file>